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false" embedTrueTypeFonts="true">
  <p:sldMasterIdLst>
    <p:sldMasterId id="2147483648" r:id="rId1"/>
  </p:sldMasterIdLst>
  <p:notesMasterIdLst>
    <p:notesMasterId r:id="rId7"/>
  </p:notesMasterIdLst>
  <p:sldIdLst>
    <p:sldId id="256" r:id="rId6"/>
    <p:sldId id="257" r:id="rId10"/>
    <p:sldId id="258" r:id="rId12"/>
    <p:sldId id="259" r:id="rId14"/>
  </p:sldIdLst>
  <p:sldSz cx="12192000" cy="6858000"/>
  <p:notesSz cx="6858000" cy="9144000"/>
  <p:embeddedFontLst>
    <p:embeddedFont>
      <p:font typeface="FZYaYiHei GB18030L2 R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2.xml" Type="http://schemas.openxmlformats.org/officeDocument/2006/relationships/slide"/><Relationship Id="rId11" Target="notesSlides/notesSlide2.xml" Type="http://schemas.openxmlformats.org/officeDocument/2006/relationships/notesSlide"/><Relationship Id="rId12" Target="slides/slide3.xml" Type="http://schemas.openxmlformats.org/officeDocument/2006/relationships/slide"/><Relationship Id="rId13" Target="notesSlides/notesSlide3.xml" Type="http://schemas.openxmlformats.org/officeDocument/2006/relationships/notesSlide"/><Relationship Id="rId14" Target="slides/slide4.xml" Type="http://schemas.openxmlformats.org/officeDocument/2006/relationships/slide"/><Relationship Id="rId15" Target="notesSlides/notesSlide4.xml" Type="http://schemas.openxmlformats.org/officeDocument/2006/relationships/notesSlide"/><Relationship Id="rId16" Target="fonts/font1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notesMasters/notesMaster1.xml" Type="http://schemas.openxmlformats.org/officeDocument/2006/relationships/notesMaster"/><Relationship Id="rId8" Target="theme/theme2.xml" Type="http://schemas.openxmlformats.org/officeDocument/2006/relationships/theme"/><Relationship Id="rId9" Target="notesSlides/notesSlide1.xml" Type="http://schemas.openxmlformats.org/officeDocument/2006/relationships/notes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好，首先进入第一部分。我想让大家了解一下我在课外自学和动手做过的一些技术项目，这些经历让我积累了不少实操经验，也让我有信心胜任电教委员的工作。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大家可以看到，我在Web开发方面做了不少尝试。第一个是我的个人主页 nekohafun，这是一个展示我个人作品和兴趣的站点，从设计到部署都是独立完成的。第二个是个人博客 nekohablog，用来记录技术学习笔记和心得体会，目前已经积累了不少原创内容。第三个是 NekohaUIModel，这是一个UI组件展示项目，我通过它系统学习了前端组件化开发的思路。这些项目让我对HTML、CSS、JavaScript有了比较扎实的理解，也锻炼了独立解决问题的能力。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除了Web开发，我在系统工具方面也做了不少东西。在开发工具方面，我做了NekohaUI的Java启动器和DeepeekV4，还有Java和Python的环境配置器，帮助快速搭建开发环境。在Windows系统工具方面，我开发了小龙虾这款Windows实用工具，解决日常使用中的一些痛点。另外我还做了Win11FancyUI，对Windows 11的界面进行美化和定制。此外，我还完成了大量Java程序的汉化工作。这些项目说明我不仅会写代码，更懂得从用户角度出发去解决实际问题。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我的竞选承诺有三条。第一条是'随叫随到'——只要老师在课堂上遇到任何技术问题，我保证第一时间响应，绝不推诿拖延。第二条是'专业可靠'——我会利用自己的技术积累，不断提升电教维护的效率和质量，同时做好设备使用日志，让每一次维修都有据可查。第三条是'主动服务'——不等问题找上门，而是主动巡检、提前预防，把故障消灭在萌芽阶段。我始终认为，电教委员不是一个头衔，而是一份实实在在的服务责任。如果能得到大家的信任，我一定会用行动来证明自己。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default-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6.xml" Type="http://schemas.openxmlformats.org/officeDocument/2006/relationships/slideLayout"/><Relationship Id="rId2" Target="../media/image1.png" Type="http://schemas.openxmlformats.org/officeDocument/2006/relationships/image"/><Relationship Id="rId3" Target="../notesSlides/notesSlide1.xml" Type="http://schemas.openxmlformats.org/officeDocument/2006/relationships/notesSlide"/><Relationship Id="rIdWatermark" Target="../media/watermark_aigc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6.xml" Type="http://schemas.openxmlformats.org/officeDocument/2006/relationships/slideLayout"/><Relationship Id="rId2" Target="../media/image2.pn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notesSlides/notesSlide2.xml" Type="http://schemas.openxmlformats.org/officeDocument/2006/relationships/notesSlide"/></Relationships>
</file>

<file path=ppt/slides/_rels/slide3.xml.rels><?xml version="1.0" encoding="UTF-8" standalone="yes"?><Relationships xmlns="http://schemas.openxmlformats.org/package/2006/relationships"><Relationship Id="rId1" Target="../slideLayouts/slideLayout6.xml" Type="http://schemas.openxmlformats.org/officeDocument/2006/relationships/slideLayout"/><Relationship Id="rId2" Target="../notesSlides/notesSlide3.xml" Type="http://schemas.openxmlformats.org/officeDocument/2006/relationships/notesSlide"/></Relationships>
</file>

<file path=ppt/slides/_rels/slide4.xml.rels><?xml version="1.0" encoding="UTF-8" standalone="yes"?><Relationships xmlns="http://schemas.openxmlformats.org/package/2006/relationships"><Relationship Id="rId1" Target="../slideLayouts/slideLayout6.xml" Type="http://schemas.openxmlformats.org/officeDocument/2006/relationships/slideLayout"/><Relationship Id="rId2" Target="../notesSlides/notesSlide4.xml" Type="http://schemas.openxmlformats.org/officeDocument/2006/relationships/notesSlide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true"/>
          </p:cNvPicPr>
          <p:nvPr/>
        </p:nvPicPr>
        <p:blipFill>
          <a:blip r:embed="rId2">
            <a:alphaModFix amt="100000"/>
          </a:blip>
          <a:srcRect b="0" l="440" r="440" t="0"/>
          <a:stretch>
            <a:fillRect/>
          </a:stretch>
        </p:blipFill>
        <p:spPr>
          <a:xfrm flipH="false" flipV="false" rot="0">
            <a:off x="0" y="0"/>
            <a:ext cx="12188952" cy="68580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" name="AutoShape 3"/>
          <p:cNvSpPr/>
          <p:nvPr/>
        </p:nvSpPr>
        <p:spPr>
          <a:xfrm flipH="false" flipV="false" rot="0">
            <a:off x="0" y="0"/>
            <a:ext cx="12188952" cy="6858000"/>
          </a:xfrm>
          <a:prstGeom prst="rect">
            <a:avLst/>
          </a:prstGeom>
          <a:solidFill>
            <a:srgbClr val="0A0A0B">
              <a:alpha val="10196"/>
            </a:srgbClr>
          </a:solidFill>
          <a:ln>
            <a:headEnd type="none"/>
            <a:tailEnd type="none"/>
          </a:ln>
        </p:spPr>
      </p:sp>
      <p:sp>
        <p:nvSpPr>
          <p:cNvPr id="4" name="TextBox 4"/>
          <p:cNvSpPr txBox="true"/>
          <p:nvPr/>
        </p:nvSpPr>
        <p:spPr>
          <a:xfrm flipH="false" flipV="false" rot="0">
            <a:off x="5601235" y="2543771"/>
            <a:ext cx="6587717" cy="142875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false" i="false" lang="en-US" strike="noStrike" sz="900">
                <a:ln/>
                <a:solidFill>
                  <a:srgbClr val="F1F3F5">
                    <a:alpha val="60000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CHAPTER 01</a:t>
            </a:r>
            <a:endParaRPr lang="en-US" sz="1100"/>
          </a:p>
        </p:txBody>
      </p:sp>
      <p:sp>
        <p:nvSpPr>
          <p:cNvPr id="5" name="TextBox 5"/>
          <p:cNvSpPr txBox="true"/>
          <p:nvPr/>
        </p:nvSpPr>
        <p:spPr>
          <a:xfrm flipH="false" flipV="false" rot="0">
            <a:off x="1560073" y="2977158"/>
            <a:ext cx="9068806" cy="754261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true" bIns="0" lIns="0" rIns="0" rtlCol="false" tIns="0" vert="horz" wrap="none"/>
          <a:lstStyle/>
          <a:p>
            <a:pPr algn="ctr">
              <a:defRPr/>
            </a:pPr>
            <a:r>
              <a:rPr b="true" i="false" lang="en-US" strike="noStrike" sz="5400">
                <a:ln/>
                <a:solidFill>
                  <a:srgbClr val="F1F3F5">
                    <a:alpha val="100000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技术能力与项目经验</a:t>
            </a:r>
            <a:endParaRPr lang="en-US" sz="1100"/>
          </a:p>
        </p:txBody>
      </p:sp>
      <p:sp>
        <p:nvSpPr>
          <p:cNvPr id="6" name="TextBox 6"/>
          <p:cNvSpPr txBox="true"/>
          <p:nvPr/>
        </p:nvSpPr>
        <p:spPr>
          <a:xfrm flipH="false" flipV="false" rot="0">
            <a:off x="1997742" y="3998119"/>
            <a:ext cx="8193470" cy="335161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ctr" anchorCtr="true" bIns="0" lIns="0" rIns="0" rtlCol="false" tIns="0" vert="horz" wrap="none"/>
          <a:lstStyle/>
          <a:p>
            <a:pPr algn="ctr">
              <a:defRPr/>
            </a:pPr>
            <a:r>
              <a:rPr b="false" i="false" lang="en-US" strike="noStrike" sz="1600">
                <a:ln/>
                <a:solidFill>
                  <a:srgbClr val="F1F3F5">
                    <a:alpha val="78039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从Web开发到系统工具，用实战积累技术底气</a:t>
            </a:r>
            <a:endParaRPr lang="en-US" sz="1100"/>
          </a:p>
        </p:txBody>
      </p:sp>
      <p:pic>
        <p:nvPicPr>
          <p:cNvPr id="99999" name="WatermarkAigc"/>
          <p:cNvPicPr>
            <a:picLocks noChangeAspect="1"/>
          </p:cNvPicPr>
          <p:nvPr/>
        </p:nvPicPr>
        <p:blipFill>
          <a:blip r:embed="rIdWatermark"/>
          <a:stretch>
            <a:fillRect/>
          </a:stretch>
        </p:blipFill>
        <p:spPr>
          <a:xfrm>
            <a:off x="10807700" y="6413500"/>
            <a:ext cx="1193800" cy="254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false" flipV="false" rot="0">
            <a:off x="0" y="0"/>
            <a:ext cx="12188952" cy="6858000"/>
          </a:xfrm>
          <a:prstGeom prst="rect">
            <a:avLst/>
          </a:prstGeom>
          <a:solidFill>
            <a:srgbClr val="D0D4D8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AutoShape 3"/>
          <p:cNvSpPr/>
          <p:nvPr/>
        </p:nvSpPr>
        <p:spPr>
          <a:xfrm flipH="false" flipV="false" rot="0">
            <a:off x="0" y="0"/>
            <a:ext cx="12188952" cy="6858000"/>
          </a:xfrm>
          <a:prstGeom prst="rect">
            <a:avLst/>
          </a:prstGeom>
          <a:solidFill>
            <a:srgbClr val="F1F3F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4" name="TextBox 4"/>
          <p:cNvSpPr txBox="true"/>
          <p:nvPr/>
        </p:nvSpPr>
        <p:spPr>
          <a:xfrm flipH="false" flipV="false" rot="0">
            <a:off x="457086" y="476250"/>
            <a:ext cx="11274781" cy="133350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false" i="false" lang="en-US" strike="noStrike" sz="900">
                <a:ln/>
                <a:solidFill>
                  <a:srgbClr val="0A1F3D">
                    <a:alpha val="50196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PORTFOLIO · WEB DEVELOPMENT</a:t>
            </a:r>
            <a:endParaRPr lang="en-US" sz="1100"/>
          </a:p>
        </p:txBody>
      </p:sp>
      <p:sp>
        <p:nvSpPr>
          <p:cNvPr id="5" name="TextBox 5"/>
          <p:cNvSpPr txBox="true"/>
          <p:nvPr/>
        </p:nvSpPr>
        <p:spPr>
          <a:xfrm flipH="false" flipV="false" rot="0">
            <a:off x="457086" y="733425"/>
            <a:ext cx="11274781" cy="400050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true" i="false" lang="en-US" strike="noStrike" sz="2800">
                <a:ln/>
                <a:solidFill>
                  <a:srgbClr val="0A1F3D">
                    <a:alpha val="100000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Web开发与前端项目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 flipH="false" flipV="false" rot="0">
            <a:off x="457086" y="1253430"/>
            <a:ext cx="9522" cy="649486"/>
          </a:xfrm>
          <a:prstGeom prst="line">
            <a:avLst/>
          </a:prstGeom>
          <a:ln w="9525">
            <a:solidFill>
              <a:srgbClr val="5B8CB8">
                <a:alpha val="78039"/>
              </a:srgbClr>
            </a:solidFill>
            <a:prstDash val="solid"/>
            <a:headEnd type="none"/>
            <a:tailEnd type="none"/>
          </a:ln>
        </p:spPr>
      </p:sp>
      <p:sp>
        <p:nvSpPr>
          <p:cNvPr id="7" name="TextBox 7"/>
          <p:cNvSpPr txBox="true"/>
          <p:nvPr/>
        </p:nvSpPr>
        <p:spPr>
          <a:xfrm flipH="false" flipV="false" rot="0">
            <a:off x="580880" y="1291530"/>
            <a:ext cx="11608072" cy="562868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square"/>
          <a:lstStyle/>
          <a:p>
            <a:pPr algn="l">
              <a:defRPr/>
            </a:pPr>
            <a:r>
              <a:rPr b="false" i="true" lang="en-US" strike="noStrike" sz="1600">
                <a:ln/>
                <a:solidFill>
                  <a:srgbClr val="0A1F3D">
                    <a:alpha val="78039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独立完成了个人主页、技术博客和UI组件模型三个Web项目的开发与部署，涵盖从页面设计到线上发布的全流程，体现了</a:t>
            </a:r>
            <a:endParaRPr lang="en-US" sz="1100"/>
          </a:p>
          <a:p>
            <a:pPr algn="l"/>
            <a:r>
              <a:rPr b="false" i="true" strike="noStrike" sz="1600">
                <a:ln/>
                <a:solidFill>
                  <a:srgbClr val="0A1F3D">
                    <a:alpha val="78039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扎实的自学能力和对前端技术的系统掌握。</a:t>
            </a:r>
            <a:endParaRPr/>
          </a:p>
        </p:txBody>
      </p:sp>
      <p:pic>
        <p:nvPicPr>
          <p:cNvPr id="8" name="Picture 8"/>
          <p:cNvPicPr>
            <a:picLocks noChangeAspect="true"/>
          </p:cNvPicPr>
          <p:nvPr/>
        </p:nvPicPr>
        <p:blipFill>
          <a:blip r:embed="rId2">
            <a:alphaModFix amt="100000"/>
          </a:blip>
          <a:srcRect b="6883" l="0" r="0" t="6883"/>
          <a:stretch>
            <a:fillRect/>
          </a:stretch>
        </p:blipFill>
        <p:spPr>
          <a:xfrm flipH="false" flipV="false" rot="0">
            <a:off x="457086" y="2055316"/>
            <a:ext cx="3618594" cy="234091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9" name="TextBox 9"/>
          <p:cNvSpPr txBox="true"/>
          <p:nvPr/>
        </p:nvSpPr>
        <p:spPr>
          <a:xfrm flipH="false" flipV="false" rot="0">
            <a:off x="457086" y="4472435"/>
            <a:ext cx="3618594" cy="133350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false" i="false" lang="en-US" strike="noStrike" sz="900">
                <a:ln/>
                <a:solidFill>
                  <a:srgbClr val="0A1F3D">
                    <a:alpha val="50196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个人主页开发实景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 flipH="false" flipV="false" rot="0">
            <a:off x="457086" y="4701035"/>
            <a:ext cx="3618594" cy="1699765"/>
          </a:xfrm>
          <a:prstGeom prst="rect">
            <a:avLst/>
          </a:prstGeom>
          <a:solidFill>
            <a:srgbClr val="E8EBEF">
              <a:alpha val="100000"/>
            </a:srgbClr>
          </a:solidFill>
          <a:ln w="9525">
            <a:solidFill>
              <a:srgbClr val="C5CDD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1" name="AutoShape 11"/>
          <p:cNvSpPr/>
          <p:nvPr/>
        </p:nvSpPr>
        <p:spPr>
          <a:xfrm flipH="false" flipV="false" rot="0">
            <a:off x="457086" y="4701035"/>
            <a:ext cx="3618594" cy="9525"/>
          </a:xfrm>
          <a:prstGeom prst="line">
            <a:avLst/>
          </a:prstGeom>
          <a:ln w="19050">
            <a:solidFill>
              <a:srgbClr val="5B8CB8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2" name="TextBox 12"/>
          <p:cNvSpPr txBox="true"/>
          <p:nvPr/>
        </p:nvSpPr>
        <p:spPr>
          <a:xfrm flipH="false" flipV="false" rot="0">
            <a:off x="618970" y="5084713"/>
            <a:ext cx="3294826" cy="133350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false" i="false" lang="en-US" strike="noStrike" sz="900">
                <a:ln/>
                <a:solidFill>
                  <a:srgbClr val="0A1F3D">
                    <a:alpha val="45098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PROJECT 01</a:t>
            </a:r>
            <a:endParaRPr lang="en-US" sz="1100"/>
          </a:p>
        </p:txBody>
      </p:sp>
      <p:sp>
        <p:nvSpPr>
          <p:cNvPr id="13" name="TextBox 13"/>
          <p:cNvSpPr txBox="true"/>
          <p:nvPr/>
        </p:nvSpPr>
        <p:spPr>
          <a:xfrm flipH="false" flipV="false" rot="0">
            <a:off x="618970" y="5303788"/>
            <a:ext cx="3294826" cy="238125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true" i="false" lang="en-US" strike="noStrike" sz="1600">
                <a:ln/>
                <a:solidFill>
                  <a:srgbClr val="0A1F3D">
                    <a:alpha val="100000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个人主页 Nekohafun</a:t>
            </a:r>
            <a:endParaRPr lang="en-US" sz="1100"/>
          </a:p>
        </p:txBody>
      </p:sp>
      <p:sp>
        <p:nvSpPr>
          <p:cNvPr id="14" name="TextBox 14"/>
          <p:cNvSpPr txBox="true"/>
          <p:nvPr/>
        </p:nvSpPr>
        <p:spPr>
          <a:xfrm flipH="false" flipV="false" rot="0">
            <a:off x="618970" y="5651450"/>
            <a:ext cx="3456710" cy="358973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square"/>
          <a:lstStyle/>
          <a:p>
            <a:pPr algn="l">
              <a:defRPr/>
            </a:pPr>
            <a:r>
              <a:rPr b="false" i="false" lang="en-US" strike="noStrike" sz="1000">
                <a:ln/>
                <a:solidFill>
                  <a:srgbClr val="0A1F3D">
                    <a:alpha val="80000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独立完成设计、开发与云端部署，展示个人作品集与技</a:t>
            </a:r>
            <a:endParaRPr lang="en-US" sz="1100"/>
          </a:p>
          <a:p>
            <a:pPr algn="l"/>
            <a:r>
              <a:rPr b="false" i="false" strike="noStrike" sz="1000">
                <a:ln/>
                <a:solidFill>
                  <a:srgbClr val="0A1F3D">
                    <a:alpha val="80000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术方向，作为对外技术交流的线上名片</a:t>
            </a:r>
            <a:endParaRPr/>
          </a:p>
        </p:txBody>
      </p:sp>
      <p:pic>
        <p:nvPicPr>
          <p:cNvPr id="15" name="Picture 15"/>
          <p:cNvPicPr>
            <a:picLocks noChangeAspect="true"/>
          </p:cNvPicPr>
          <p:nvPr/>
        </p:nvPicPr>
        <p:blipFill>
          <a:blip r:embed="rId3">
            <a:alphaModFix amt="100000"/>
          </a:blip>
          <a:srcRect b="1517" l="0" r="0" t="1517"/>
          <a:stretch>
            <a:fillRect/>
          </a:stretch>
        </p:blipFill>
        <p:spPr>
          <a:xfrm flipH="false" flipV="false" rot="0">
            <a:off x="4285178" y="2055316"/>
            <a:ext cx="3618594" cy="234091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6" name="TextBox 16"/>
          <p:cNvSpPr txBox="true"/>
          <p:nvPr/>
        </p:nvSpPr>
        <p:spPr>
          <a:xfrm flipH="false" flipV="false" rot="0">
            <a:off x="4285178" y="4472435"/>
            <a:ext cx="3618594" cy="133350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false" i="false" lang="en-US" strike="noStrike" sz="900">
                <a:ln/>
                <a:solidFill>
                  <a:srgbClr val="0A1F3D">
                    <a:alpha val="50196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技术博客撰写实景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 flipH="false" flipV="false" rot="0">
            <a:off x="4285178" y="4701035"/>
            <a:ext cx="3618594" cy="1699765"/>
          </a:xfrm>
          <a:prstGeom prst="rect">
            <a:avLst/>
          </a:prstGeom>
          <a:solidFill>
            <a:srgbClr val="E8EBEF">
              <a:alpha val="100000"/>
            </a:srgbClr>
          </a:solidFill>
          <a:ln w="9525">
            <a:solidFill>
              <a:srgbClr val="C5CDD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8" name="AutoShape 18"/>
          <p:cNvSpPr/>
          <p:nvPr/>
        </p:nvSpPr>
        <p:spPr>
          <a:xfrm flipH="false" flipV="false" rot="0">
            <a:off x="4285178" y="4701035"/>
            <a:ext cx="3618594" cy="9525"/>
          </a:xfrm>
          <a:prstGeom prst="line">
            <a:avLst/>
          </a:prstGeom>
          <a:ln w="19050">
            <a:solidFill>
              <a:srgbClr val="5B8CB8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9" name="TextBox 19"/>
          <p:cNvSpPr txBox="true"/>
          <p:nvPr/>
        </p:nvSpPr>
        <p:spPr>
          <a:xfrm flipH="false" flipV="false" rot="0">
            <a:off x="4447062" y="5084713"/>
            <a:ext cx="3294826" cy="133350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false" i="false" lang="en-US" strike="noStrike" sz="900">
                <a:ln/>
                <a:solidFill>
                  <a:srgbClr val="0A1F3D">
                    <a:alpha val="45098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PROJECT 02</a:t>
            </a:r>
            <a:endParaRPr lang="en-US" sz="1100"/>
          </a:p>
        </p:txBody>
      </p:sp>
      <p:sp>
        <p:nvSpPr>
          <p:cNvPr id="20" name="TextBox 20"/>
          <p:cNvSpPr txBox="true"/>
          <p:nvPr/>
        </p:nvSpPr>
        <p:spPr>
          <a:xfrm flipH="false" flipV="false" rot="0">
            <a:off x="4447062" y="5303788"/>
            <a:ext cx="3294826" cy="238125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true" i="false" lang="en-US" strike="noStrike" sz="1600">
                <a:ln/>
                <a:solidFill>
                  <a:srgbClr val="0A1F3D">
                    <a:alpha val="100000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技术博客 Nekohablog</a:t>
            </a:r>
            <a:endParaRPr lang="en-US" sz="1100"/>
          </a:p>
        </p:txBody>
      </p:sp>
      <p:sp>
        <p:nvSpPr>
          <p:cNvPr id="21" name="TextBox 21"/>
          <p:cNvSpPr txBox="true"/>
          <p:nvPr/>
        </p:nvSpPr>
        <p:spPr>
          <a:xfrm flipH="false" flipV="false" rot="0">
            <a:off x="4447062" y="5651450"/>
            <a:ext cx="3456710" cy="358973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square"/>
          <a:lstStyle/>
          <a:p>
            <a:pPr algn="l">
              <a:defRPr/>
            </a:pPr>
            <a:r>
              <a:rPr b="false" i="false" lang="en-US" strike="noStrike" sz="1000">
                <a:ln/>
                <a:solidFill>
                  <a:srgbClr val="0A1F3D">
                    <a:alpha val="80000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搭建并持续更新个人技术博客，记录编程学习笔记与技</a:t>
            </a:r>
            <a:endParaRPr lang="en-US" sz="1100"/>
          </a:p>
          <a:p>
            <a:pPr algn="l"/>
            <a:r>
              <a:rPr b="false" i="false" strike="noStrike" sz="1000">
                <a:ln/>
                <a:solidFill>
                  <a:srgbClr val="0A1F3D">
                    <a:alpha val="80000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术心得，锻炼了技术写作和知识整理能力</a:t>
            </a:r>
            <a:endParaRPr/>
          </a:p>
        </p:txBody>
      </p:sp>
      <p:pic>
        <p:nvPicPr>
          <p:cNvPr id="22" name="Picture 22"/>
          <p:cNvPicPr>
            <a:picLocks noChangeAspect="true"/>
          </p:cNvPicPr>
          <p:nvPr/>
        </p:nvPicPr>
        <p:blipFill>
          <a:blip r:embed="rId4">
            <a:alphaModFix amt="100000"/>
          </a:blip>
          <a:srcRect b="1588" l="0" r="0" t="1588"/>
          <a:stretch>
            <a:fillRect/>
          </a:stretch>
        </p:blipFill>
        <p:spPr>
          <a:xfrm flipH="false" flipV="false" rot="0">
            <a:off x="8113271" y="2055316"/>
            <a:ext cx="3618594" cy="234091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3" name="TextBox 23"/>
          <p:cNvSpPr txBox="true"/>
          <p:nvPr/>
        </p:nvSpPr>
        <p:spPr>
          <a:xfrm flipH="false" flipV="false" rot="0">
            <a:off x="8113271" y="4472435"/>
            <a:ext cx="3618594" cy="133350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false" i="false" lang="en-US" strike="noStrike" sz="900">
                <a:ln/>
                <a:solidFill>
                  <a:srgbClr val="0A1F3D">
                    <a:alpha val="50196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前端组件开发实景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 flipH="false" flipV="false" rot="0">
            <a:off x="8113271" y="4701035"/>
            <a:ext cx="3618594" cy="1699765"/>
          </a:xfrm>
          <a:prstGeom prst="rect">
            <a:avLst/>
          </a:prstGeom>
          <a:solidFill>
            <a:srgbClr val="E8EBEF">
              <a:alpha val="100000"/>
            </a:srgbClr>
          </a:solidFill>
          <a:ln w="9525">
            <a:solidFill>
              <a:srgbClr val="C5CDD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5" name="AutoShape 25"/>
          <p:cNvSpPr/>
          <p:nvPr/>
        </p:nvSpPr>
        <p:spPr>
          <a:xfrm flipH="false" flipV="false" rot="0">
            <a:off x="8113271" y="4701035"/>
            <a:ext cx="3618594" cy="9525"/>
          </a:xfrm>
          <a:prstGeom prst="line">
            <a:avLst/>
          </a:prstGeom>
          <a:ln w="19050">
            <a:solidFill>
              <a:srgbClr val="5B8CB8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6" name="TextBox 26"/>
          <p:cNvSpPr txBox="true"/>
          <p:nvPr/>
        </p:nvSpPr>
        <p:spPr>
          <a:xfrm flipH="false" flipV="false" rot="0">
            <a:off x="8275156" y="5084713"/>
            <a:ext cx="3294826" cy="133350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false" i="false" lang="en-US" strike="noStrike" sz="900">
                <a:ln/>
                <a:solidFill>
                  <a:srgbClr val="0A1F3D">
                    <a:alpha val="45098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PROJECT 03</a:t>
            </a:r>
            <a:endParaRPr lang="en-US" sz="1100"/>
          </a:p>
        </p:txBody>
      </p:sp>
      <p:sp>
        <p:nvSpPr>
          <p:cNvPr id="27" name="TextBox 27"/>
          <p:cNvSpPr txBox="true"/>
          <p:nvPr/>
        </p:nvSpPr>
        <p:spPr>
          <a:xfrm flipH="false" flipV="false" rot="0">
            <a:off x="8275156" y="5303788"/>
            <a:ext cx="3294826" cy="238125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true" i="false" lang="en-US" strike="noStrike" sz="1600">
                <a:ln/>
                <a:solidFill>
                  <a:srgbClr val="0A1F3D">
                    <a:alpha val="100000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UI组件 NekohaUIModel</a:t>
            </a:r>
            <a:endParaRPr lang="en-US" sz="1100"/>
          </a:p>
        </p:txBody>
      </p:sp>
      <p:sp>
        <p:nvSpPr>
          <p:cNvPr id="28" name="TextBox 28"/>
          <p:cNvSpPr txBox="true"/>
          <p:nvPr/>
        </p:nvSpPr>
        <p:spPr>
          <a:xfrm flipH="false" flipV="false" rot="0">
            <a:off x="8275156" y="5651450"/>
            <a:ext cx="3456710" cy="358973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square"/>
          <a:lstStyle/>
          <a:p>
            <a:pPr algn="l">
              <a:defRPr/>
            </a:pPr>
            <a:r>
              <a:rPr b="false" i="false" lang="en-US" strike="noStrike" sz="1000">
                <a:ln/>
                <a:solidFill>
                  <a:srgbClr val="0A1F3D">
                    <a:alpha val="80000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开发前端组件展示项目，系统实践组件化开发思路，提</a:t>
            </a:r>
            <a:endParaRPr lang="en-US" sz="1100"/>
          </a:p>
          <a:p>
            <a:pPr algn="l"/>
            <a:r>
              <a:rPr b="false" i="false" strike="noStrike" sz="1000">
                <a:ln/>
                <a:solidFill>
                  <a:srgbClr val="0A1F3D">
                    <a:alpha val="80000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升了界面设计与交互实现能力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false" flipV="false" rot="0">
            <a:off x="0" y="0"/>
            <a:ext cx="12188952" cy="6858000"/>
          </a:xfrm>
          <a:prstGeom prst="rect">
            <a:avLst/>
          </a:prstGeom>
          <a:solidFill>
            <a:srgbClr val="F1F3F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TextBox 3"/>
          <p:cNvSpPr txBox="true"/>
          <p:nvPr/>
        </p:nvSpPr>
        <p:spPr>
          <a:xfrm flipH="false" flipV="false" rot="0">
            <a:off x="457086" y="476250"/>
            <a:ext cx="11274781" cy="133350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false" i="false" lang="en-US" strike="noStrike" sz="900">
                <a:ln/>
                <a:solidFill>
                  <a:srgbClr val="0A1F3D">
                    <a:alpha val="50196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Portfolio · 技术实践</a:t>
            </a:r>
            <a:endParaRPr lang="en-US" sz="1100"/>
          </a:p>
        </p:txBody>
      </p:sp>
      <p:sp>
        <p:nvSpPr>
          <p:cNvPr id="4" name="TextBox 4"/>
          <p:cNvSpPr txBox="true"/>
          <p:nvPr/>
        </p:nvSpPr>
        <p:spPr>
          <a:xfrm flipH="false" flipV="false" rot="0">
            <a:off x="457086" y="762000"/>
            <a:ext cx="11274781" cy="419100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true" i="false" lang="en-US" strike="noStrike" sz="3000">
                <a:ln/>
                <a:solidFill>
                  <a:srgbClr val="0A1F3D">
                    <a:alpha val="100000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系统工具与实用软件开发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 flipH="false" flipV="false" rot="0">
            <a:off x="457086" y="1333500"/>
            <a:ext cx="9522" cy="649486"/>
          </a:xfrm>
          <a:prstGeom prst="line">
            <a:avLst/>
          </a:prstGeom>
          <a:ln w="9525">
            <a:solidFill>
              <a:srgbClr val="5B8CB8">
                <a:alpha val="78039"/>
              </a:srgbClr>
            </a:solidFill>
            <a:prstDash val="solid"/>
            <a:headEnd type="none"/>
            <a:tailEnd type="none"/>
          </a:ln>
        </p:spPr>
      </p:sp>
      <p:sp>
        <p:nvSpPr>
          <p:cNvPr id="6" name="TextBox 6"/>
          <p:cNvSpPr txBox="true"/>
          <p:nvPr/>
        </p:nvSpPr>
        <p:spPr>
          <a:xfrm flipH="false" flipV="false" rot="0">
            <a:off x="580880" y="1371600"/>
            <a:ext cx="11608072" cy="562868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square"/>
          <a:lstStyle/>
          <a:p>
            <a:pPr algn="l">
              <a:defRPr/>
            </a:pPr>
            <a:r>
              <a:rPr b="false" i="true" lang="en-US" strike="noStrike" sz="1600">
                <a:ln/>
                <a:solidFill>
                  <a:srgbClr val="0A1F3D">
                    <a:alpha val="78039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独立开发了涵盖Java启动器、多语言环境配置器、Windows系统工具和界面美化组件在内的多款实用软件，并完成大量</a:t>
            </a:r>
            <a:endParaRPr lang="en-US" sz="1100"/>
          </a:p>
          <a:p>
            <a:pPr algn="l"/>
            <a:r>
              <a:rPr b="false" i="true" strike="noStrike" sz="1600">
                <a:ln/>
                <a:solidFill>
                  <a:srgbClr val="0A1F3D">
                    <a:alpha val="78039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Java程序汉化工作，展现了从开发到用户体验优化的全链路技术能力。</a:t>
            </a:r>
            <a:endParaRPr/>
          </a:p>
        </p:txBody>
      </p:sp>
      <p:sp>
        <p:nvSpPr>
          <p:cNvPr id="7" name="AutoShape 7"/>
          <p:cNvSpPr/>
          <p:nvPr/>
        </p:nvSpPr>
        <p:spPr>
          <a:xfrm flipH="false" flipV="false" rot="0">
            <a:off x="457086" y="2211586"/>
            <a:ext cx="3605799" cy="4189214"/>
          </a:xfrm>
          <a:prstGeom prst="rect">
            <a:avLst/>
          </a:prstGeom>
          <a:solidFill>
            <a:srgbClr val="E8EBEF">
              <a:alpha val="100000"/>
            </a:srgbClr>
          </a:solidFill>
          <a:ln w="9525">
            <a:solidFill>
              <a:srgbClr val="C5CDD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8" name="AutoShape 8"/>
          <p:cNvSpPr/>
          <p:nvPr/>
        </p:nvSpPr>
        <p:spPr>
          <a:xfrm flipH="false" flipV="false" rot="0">
            <a:off x="457086" y="2211586"/>
            <a:ext cx="3605799" cy="9525"/>
          </a:xfrm>
          <a:prstGeom prst="line">
            <a:avLst/>
          </a:prstGeom>
          <a:ln w="28575">
            <a:solidFill>
              <a:srgbClr val="5B8CB8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9" name="AutoShape 9"/>
          <p:cNvSpPr/>
          <p:nvPr/>
        </p:nvSpPr>
        <p:spPr>
          <a:xfrm flipH="false" flipV="false" rot="0">
            <a:off x="676106" y="2506861"/>
            <a:ext cx="418996" cy="419100"/>
          </a:xfrm>
          <a:custGeom>
            <a:rect b="b" l="l" r="r" t="t"/>
            <a:pathLst>
              <a:path h="10000" w="9998">
                <a:moveTo>
                  <a:pt x="500" y="0"/>
                </a:moveTo>
                <a:lnTo>
                  <a:pt x="9498" y="0"/>
                </a:lnTo>
                <a:cubicBezTo>
                  <a:pt x="9638" y="0"/>
                  <a:pt x="9756" y="53"/>
                  <a:pt x="9853" y="161"/>
                </a:cubicBezTo>
                <a:cubicBezTo>
                  <a:pt x="9949" y="268"/>
                  <a:pt x="9998" y="400"/>
                  <a:pt x="9998" y="556"/>
                </a:cubicBezTo>
                <a:lnTo>
                  <a:pt x="9998" y="9444"/>
                </a:lnTo>
                <a:cubicBezTo>
                  <a:pt x="9998" y="9600"/>
                  <a:pt x="9949" y="9731"/>
                  <a:pt x="9853" y="9839"/>
                </a:cubicBezTo>
                <a:cubicBezTo>
                  <a:pt x="9756" y="9946"/>
                  <a:pt x="9638" y="10000"/>
                  <a:pt x="9498" y="10000"/>
                </a:cubicBezTo>
                <a:lnTo>
                  <a:pt x="500" y="10000"/>
                </a:lnTo>
                <a:cubicBezTo>
                  <a:pt x="360" y="10000"/>
                  <a:pt x="241" y="9946"/>
                  <a:pt x="145" y="9839"/>
                </a:cubicBezTo>
                <a:cubicBezTo>
                  <a:pt x="48" y="9731"/>
                  <a:pt x="0" y="9600"/>
                  <a:pt x="0" y="9444"/>
                </a:cubicBezTo>
                <a:lnTo>
                  <a:pt x="0" y="556"/>
                </a:lnTo>
                <a:cubicBezTo>
                  <a:pt x="0" y="400"/>
                  <a:pt x="48" y="268"/>
                  <a:pt x="145" y="161"/>
                </a:cubicBezTo>
                <a:cubicBezTo>
                  <a:pt x="241" y="53"/>
                  <a:pt x="360" y="0"/>
                  <a:pt x="500" y="0"/>
                </a:cubicBezTo>
                <a:moveTo>
                  <a:pt x="8998" y="1111"/>
                </a:moveTo>
                <a:lnTo>
                  <a:pt x="1000" y="1111"/>
                </a:lnTo>
                <a:lnTo>
                  <a:pt x="1000" y="8889"/>
                </a:lnTo>
                <a:lnTo>
                  <a:pt x="8998" y="8889"/>
                </a:lnTo>
                <a:lnTo>
                  <a:pt x="8998" y="1111"/>
                </a:lnTo>
                <a:moveTo>
                  <a:pt x="4999" y="7778"/>
                </a:moveTo>
                <a:lnTo>
                  <a:pt x="4999" y="6667"/>
                </a:lnTo>
                <a:lnTo>
                  <a:pt x="7998" y="6667"/>
                </a:lnTo>
                <a:lnTo>
                  <a:pt x="7998" y="7778"/>
                </a:lnTo>
                <a:lnTo>
                  <a:pt x="4999" y="7778"/>
                </a:lnTo>
                <a:moveTo>
                  <a:pt x="1920" y="6567"/>
                </a:moveTo>
                <a:lnTo>
                  <a:pt x="3329" y="5000"/>
                </a:lnTo>
                <a:lnTo>
                  <a:pt x="1920" y="3433"/>
                </a:lnTo>
                <a:lnTo>
                  <a:pt x="2629" y="2644"/>
                </a:lnTo>
                <a:lnTo>
                  <a:pt x="4749" y="5000"/>
                </a:lnTo>
                <a:lnTo>
                  <a:pt x="2629" y="7356"/>
                </a:lnTo>
              </a:path>
            </a:pathLst>
          </a:custGeom>
          <a:solidFill>
            <a:srgbClr val="5B8CB8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0" name="TextBox 10"/>
          <p:cNvSpPr txBox="true"/>
          <p:nvPr/>
        </p:nvSpPr>
        <p:spPr>
          <a:xfrm flipH="false" flipV="false" rot="0">
            <a:off x="676106" y="3641378"/>
            <a:ext cx="3167758" cy="257175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false" i="false" lang="en-US" strike="noStrike" sz="1800">
                <a:ln/>
                <a:solidFill>
                  <a:srgbClr val="0A1F3D">
                    <a:alpha val="100000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开发工具链</a:t>
            </a:r>
            <a:endParaRPr lang="en-US" sz="1100"/>
          </a:p>
        </p:txBody>
      </p:sp>
      <p:sp>
        <p:nvSpPr>
          <p:cNvPr id="11" name="TextBox 11"/>
          <p:cNvSpPr txBox="true"/>
          <p:nvPr/>
        </p:nvSpPr>
        <p:spPr>
          <a:xfrm flipH="false" flipV="false" rot="0">
            <a:off x="676106" y="4060478"/>
            <a:ext cx="3386779" cy="390525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square"/>
          <a:lstStyle/>
          <a:p>
            <a:pPr algn="l">
              <a:defRPr/>
            </a:pPr>
            <a:r>
              <a:rPr b="false" i="false" lang="en-US" strike="noStrike" sz="1100">
                <a:ln/>
                <a:solidFill>
                  <a:srgbClr val="0A1F3D">
                    <a:alpha val="78039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开发 NekohaUI Launcher 启动器与 DeepeekV4</a:t>
            </a:r>
            <a:endParaRPr lang="en-US" sz="1100"/>
          </a:p>
          <a:p>
            <a:pPr algn="l"/>
            <a:r>
              <a:rPr b="false" i="false" strike="noStrike" sz="1100">
                <a:ln/>
                <a:solidFill>
                  <a:srgbClr val="0A1F3D">
                    <a:alpha val="78039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工具，简化 Java 项目的运行与调试流程</a:t>
            </a:r>
            <a:endParaRPr/>
          </a:p>
        </p:txBody>
      </p:sp>
      <p:sp>
        <p:nvSpPr>
          <p:cNvPr id="12" name="TextBox 12"/>
          <p:cNvSpPr txBox="true"/>
          <p:nvPr/>
        </p:nvSpPr>
        <p:spPr>
          <a:xfrm flipH="false" flipV="false" rot="0">
            <a:off x="676106" y="4593878"/>
            <a:ext cx="3386779" cy="390525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square"/>
          <a:lstStyle/>
          <a:p>
            <a:pPr algn="l">
              <a:defRPr/>
            </a:pPr>
            <a:r>
              <a:rPr b="false" i="false" lang="en-US" strike="noStrike" sz="1100">
                <a:ln/>
                <a:solidFill>
                  <a:srgbClr val="0A1F3D">
                    <a:alpha val="78039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制作 Java 和 Python 环境配置器，一键搭建开发</a:t>
            </a:r>
            <a:endParaRPr lang="en-US" sz="1100"/>
          </a:p>
          <a:p>
            <a:pPr algn="l"/>
            <a:r>
              <a:rPr b="false" i="false" strike="noStrike" sz="1100">
                <a:ln/>
                <a:solidFill>
                  <a:srgbClr val="0A1F3D">
                    <a:alpha val="78039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环境，降低编程入门门槛</a:t>
            </a:r>
            <a:endParaRPr/>
          </a:p>
        </p:txBody>
      </p:sp>
      <p:sp>
        <p:nvSpPr>
          <p:cNvPr id="13" name="AutoShape 13"/>
          <p:cNvSpPr/>
          <p:nvPr/>
        </p:nvSpPr>
        <p:spPr>
          <a:xfrm flipH="false" flipV="false" rot="0">
            <a:off x="676106" y="5728395"/>
            <a:ext cx="3167758" cy="9525"/>
          </a:xfrm>
          <a:prstGeom prst="line">
            <a:avLst/>
          </a:prstGeom>
          <a:ln w="9525">
            <a:solidFill>
              <a:srgbClr val="C5CDD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4" name="TextBox 14"/>
          <p:cNvSpPr txBox="true"/>
          <p:nvPr/>
        </p:nvSpPr>
        <p:spPr>
          <a:xfrm flipH="false" flipV="false" rot="0">
            <a:off x="676106" y="5842695"/>
            <a:ext cx="3167758" cy="285750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false" i="false" lang="en-US" strike="noStrike" sz="1900">
                <a:ln/>
                <a:solidFill>
                  <a:srgbClr val="5B8CB8">
                    <a:alpha val="100000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Launcher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 flipH="false" flipV="false" rot="0">
            <a:off x="4291428" y="2211586"/>
            <a:ext cx="3605948" cy="4189214"/>
          </a:xfrm>
          <a:prstGeom prst="rect">
            <a:avLst/>
          </a:prstGeom>
          <a:solidFill>
            <a:srgbClr val="E8EBEF">
              <a:alpha val="100000"/>
            </a:srgbClr>
          </a:solidFill>
          <a:ln w="9525">
            <a:solidFill>
              <a:srgbClr val="C5CDD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6" name="AutoShape 16"/>
          <p:cNvSpPr/>
          <p:nvPr/>
        </p:nvSpPr>
        <p:spPr>
          <a:xfrm flipH="false" flipV="false" rot="0">
            <a:off x="4291428" y="2211586"/>
            <a:ext cx="3605948" cy="9525"/>
          </a:xfrm>
          <a:prstGeom prst="line">
            <a:avLst/>
          </a:prstGeom>
          <a:ln w="28575">
            <a:solidFill>
              <a:srgbClr val="5B8CB8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17" name="AutoShape 17"/>
          <p:cNvSpPr/>
          <p:nvPr/>
        </p:nvSpPr>
        <p:spPr>
          <a:xfrm flipH="false" flipV="false" rot="0">
            <a:off x="4510448" y="2506861"/>
            <a:ext cx="418996" cy="419100"/>
          </a:xfrm>
          <a:custGeom>
            <a:rect b="b" l="l" r="r" t="t"/>
            <a:pathLst>
              <a:path h="10000" w="9998">
                <a:moveTo>
                  <a:pt x="0" y="1053"/>
                </a:moveTo>
                <a:lnTo>
                  <a:pt x="9998" y="0"/>
                </a:lnTo>
                <a:lnTo>
                  <a:pt x="9998" y="10000"/>
                </a:lnTo>
                <a:lnTo>
                  <a:pt x="0" y="8947"/>
                </a:lnTo>
                <a:lnTo>
                  <a:pt x="0" y="1053"/>
                </a:lnTo>
                <a:moveTo>
                  <a:pt x="8887" y="8821"/>
                </a:moveTo>
                <a:lnTo>
                  <a:pt x="8887" y="5526"/>
                </a:lnTo>
                <a:lnTo>
                  <a:pt x="4999" y="5526"/>
                </a:lnTo>
                <a:lnTo>
                  <a:pt x="4999" y="8411"/>
                </a:lnTo>
                <a:lnTo>
                  <a:pt x="8887" y="8821"/>
                </a:lnTo>
                <a:moveTo>
                  <a:pt x="1111" y="5526"/>
                </a:moveTo>
                <a:lnTo>
                  <a:pt x="1111" y="8000"/>
                </a:lnTo>
                <a:lnTo>
                  <a:pt x="3888" y="8295"/>
                </a:lnTo>
                <a:lnTo>
                  <a:pt x="3888" y="5526"/>
                </a:lnTo>
                <a:lnTo>
                  <a:pt x="1111" y="5526"/>
                </a:lnTo>
                <a:moveTo>
                  <a:pt x="4999" y="4474"/>
                </a:moveTo>
                <a:lnTo>
                  <a:pt x="8887" y="4474"/>
                </a:lnTo>
                <a:lnTo>
                  <a:pt x="8887" y="1179"/>
                </a:lnTo>
                <a:lnTo>
                  <a:pt x="4999" y="1589"/>
                </a:lnTo>
                <a:lnTo>
                  <a:pt x="4999" y="4474"/>
                </a:lnTo>
                <a:moveTo>
                  <a:pt x="3888" y="4474"/>
                </a:moveTo>
                <a:lnTo>
                  <a:pt x="3888" y="1705"/>
                </a:lnTo>
                <a:lnTo>
                  <a:pt x="1111" y="2000"/>
                </a:lnTo>
                <a:lnTo>
                  <a:pt x="1111" y="4474"/>
                </a:lnTo>
              </a:path>
            </a:pathLst>
          </a:custGeom>
          <a:solidFill>
            <a:srgbClr val="5B8CB8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18" name="TextBox 18"/>
          <p:cNvSpPr txBox="true"/>
          <p:nvPr/>
        </p:nvSpPr>
        <p:spPr>
          <a:xfrm flipH="false" flipV="false" rot="0">
            <a:off x="4510448" y="3641378"/>
            <a:ext cx="3167907" cy="257175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false" i="false" lang="en-US" strike="noStrike" sz="1800">
                <a:ln/>
                <a:solidFill>
                  <a:srgbClr val="0A1F3D">
                    <a:alpha val="100000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Windows 系统工具</a:t>
            </a:r>
            <a:endParaRPr lang="en-US" sz="1100"/>
          </a:p>
        </p:txBody>
      </p:sp>
      <p:sp>
        <p:nvSpPr>
          <p:cNvPr id="19" name="TextBox 19"/>
          <p:cNvSpPr txBox="true"/>
          <p:nvPr/>
        </p:nvSpPr>
        <p:spPr>
          <a:xfrm flipH="false" flipV="false" rot="0">
            <a:off x="4510448" y="4060478"/>
            <a:ext cx="3386927" cy="390525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square"/>
          <a:lstStyle/>
          <a:p>
            <a:pPr algn="l">
              <a:defRPr/>
            </a:pPr>
            <a:r>
              <a:rPr b="false" i="false" lang="en-US" strike="noStrike" sz="1100">
                <a:ln/>
                <a:solidFill>
                  <a:srgbClr val="0A1F3D">
                    <a:alpha val="78039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开发小龙虾实用工具集，针对 Windows 日常使用</a:t>
            </a:r>
            <a:endParaRPr lang="en-US" sz="1100"/>
          </a:p>
          <a:p>
            <a:pPr algn="l"/>
            <a:r>
              <a:rPr b="false" i="false" strike="noStrike" sz="1100">
                <a:ln/>
                <a:solidFill>
                  <a:srgbClr val="0A1F3D">
                    <a:alpha val="78039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痛点提供便捷解决方案</a:t>
            </a:r>
            <a:endParaRPr/>
          </a:p>
        </p:txBody>
      </p:sp>
      <p:sp>
        <p:nvSpPr>
          <p:cNvPr id="20" name="TextBox 20"/>
          <p:cNvSpPr txBox="true"/>
          <p:nvPr/>
        </p:nvSpPr>
        <p:spPr>
          <a:xfrm flipH="false" flipV="false" rot="0">
            <a:off x="4510448" y="4593878"/>
            <a:ext cx="3386927" cy="390525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square"/>
          <a:lstStyle/>
          <a:p>
            <a:pPr algn="l">
              <a:defRPr/>
            </a:pPr>
            <a:r>
              <a:rPr b="false" i="false" lang="en-US" strike="noStrike" sz="1100">
                <a:ln/>
                <a:solidFill>
                  <a:srgbClr val="0A1F3D">
                    <a:alpha val="78039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制作 Win11FancyUI 界面美化组件，对 Windows</a:t>
            </a:r>
            <a:endParaRPr lang="en-US" sz="1100"/>
          </a:p>
          <a:p>
            <a:pPr algn="l"/>
            <a:r>
              <a:rPr b="false" i="false" strike="noStrike" sz="1100">
                <a:ln/>
                <a:solidFill>
                  <a:srgbClr val="0A1F3D">
                    <a:alpha val="78039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11 进行视觉定制与交互优化</a:t>
            </a:r>
            <a:endParaRPr/>
          </a:p>
        </p:txBody>
      </p:sp>
      <p:sp>
        <p:nvSpPr>
          <p:cNvPr id="21" name="AutoShape 21"/>
          <p:cNvSpPr/>
          <p:nvPr/>
        </p:nvSpPr>
        <p:spPr>
          <a:xfrm flipH="false" flipV="false" rot="0">
            <a:off x="4510448" y="5728395"/>
            <a:ext cx="3167907" cy="9525"/>
          </a:xfrm>
          <a:prstGeom prst="line">
            <a:avLst/>
          </a:prstGeom>
          <a:ln w="9525">
            <a:solidFill>
              <a:srgbClr val="C5CDD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2" name="TextBox 22"/>
          <p:cNvSpPr txBox="true"/>
          <p:nvPr/>
        </p:nvSpPr>
        <p:spPr>
          <a:xfrm flipH="false" flipV="false" rot="0">
            <a:off x="4510448" y="5842695"/>
            <a:ext cx="3167907" cy="285750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false" i="false" lang="en-US" strike="noStrike" sz="1900">
                <a:ln/>
                <a:solidFill>
                  <a:srgbClr val="5B8CB8">
                    <a:alpha val="100000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Win11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 flipH="false" flipV="false" rot="0">
            <a:off x="8125918" y="2211586"/>
            <a:ext cx="3605799" cy="4189214"/>
          </a:xfrm>
          <a:prstGeom prst="rect">
            <a:avLst/>
          </a:prstGeom>
          <a:solidFill>
            <a:srgbClr val="E8EBEF">
              <a:alpha val="100000"/>
            </a:srgbClr>
          </a:solidFill>
          <a:ln w="9525">
            <a:solidFill>
              <a:srgbClr val="C5CDD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4" name="AutoShape 24"/>
          <p:cNvSpPr/>
          <p:nvPr/>
        </p:nvSpPr>
        <p:spPr>
          <a:xfrm flipH="false" flipV="false" rot="0">
            <a:off x="8125918" y="2211586"/>
            <a:ext cx="3605799" cy="9525"/>
          </a:xfrm>
          <a:prstGeom prst="line">
            <a:avLst/>
          </a:prstGeom>
          <a:ln w="28575">
            <a:solidFill>
              <a:srgbClr val="5B8CB8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5" name="TextBox 25"/>
          <p:cNvSpPr txBox="true"/>
          <p:nvPr/>
        </p:nvSpPr>
        <p:spPr>
          <a:xfrm flipH="false" flipV="false" rot="0">
            <a:off x="8344939" y="3317528"/>
            <a:ext cx="3167758" cy="257175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false" i="false" lang="en-US" strike="noStrike" sz="1800">
                <a:ln/>
                <a:solidFill>
                  <a:srgbClr val="0A1F3D">
                    <a:alpha val="100000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汉化与本地化</a:t>
            </a:r>
            <a:endParaRPr lang="en-US" sz="1100"/>
          </a:p>
        </p:txBody>
      </p:sp>
      <p:sp>
        <p:nvSpPr>
          <p:cNvPr id="26" name="TextBox 26"/>
          <p:cNvSpPr txBox="true"/>
          <p:nvPr/>
        </p:nvSpPr>
        <p:spPr>
          <a:xfrm flipH="false" flipV="false" rot="0">
            <a:off x="8344939" y="3736628"/>
            <a:ext cx="3386779" cy="619125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square"/>
          <a:lstStyle/>
          <a:p>
            <a:pPr algn="l">
              <a:defRPr/>
            </a:pPr>
            <a:r>
              <a:rPr b="false" i="false" lang="en-US" strike="noStrike" sz="1100">
                <a:ln/>
                <a:solidFill>
                  <a:srgbClr val="0A1F3D">
                    <a:alpha val="78039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完成众多 Java 程序的中文汉化工作，将英文界面</a:t>
            </a:r>
            <a:endParaRPr lang="en-US" sz="1100"/>
          </a:p>
          <a:p>
            <a:pPr algn="l"/>
            <a:r>
              <a:rPr b="false" i="false" strike="noStrike" sz="1100">
                <a:ln/>
                <a:solidFill>
                  <a:srgbClr val="0A1F3D">
                    <a:alpha val="78039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转化为符合中文用户习惯的本地化版本，提升软件</a:t>
            </a:r>
            <a:endParaRPr/>
          </a:p>
          <a:p>
            <a:pPr algn="l"/>
            <a:r>
              <a:rPr b="false" i="false" strike="noStrike" sz="1100">
                <a:ln/>
                <a:solidFill>
                  <a:srgbClr val="0A1F3D">
                    <a:alpha val="78039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易用性与可及性</a:t>
            </a:r>
            <a:endParaRPr/>
          </a:p>
        </p:txBody>
      </p:sp>
      <p:sp>
        <p:nvSpPr>
          <p:cNvPr id="27" name="TextBox 27"/>
          <p:cNvSpPr txBox="true"/>
          <p:nvPr/>
        </p:nvSpPr>
        <p:spPr>
          <a:xfrm flipH="false" flipV="false" rot="0">
            <a:off x="8344939" y="4498628"/>
            <a:ext cx="3386779" cy="390525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square"/>
          <a:lstStyle/>
          <a:p>
            <a:pPr algn="l">
              <a:defRPr/>
            </a:pPr>
            <a:r>
              <a:rPr b="false" i="false" lang="en-US" strike="noStrike" sz="1100">
                <a:ln/>
                <a:solidFill>
                  <a:srgbClr val="0A1F3D">
                    <a:alpha val="78039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建立术语库与翻译规范，确保技术文档、报错信</a:t>
            </a:r>
            <a:endParaRPr lang="en-US" sz="1100"/>
          </a:p>
          <a:p>
            <a:pPr algn="l"/>
            <a:r>
              <a:rPr b="false" i="false" strike="noStrike" sz="1100">
                <a:ln/>
                <a:solidFill>
                  <a:srgbClr val="0A1F3D">
                    <a:alpha val="78039"/>
                  </a:srgbClr>
                </a:solidFill>
                <a:latin typeface="FZYaYiHei GB18030L2 R"/>
                <a:ea typeface="FZYaYiHei GB18030L2 R"/>
                <a:cs typeface="FZYaYiHei GB18030L2 R"/>
              </a:rPr>
              <a:t>息、界面提示的翻译准确性与一致性</a:t>
            </a:r>
            <a:endParaRPr/>
          </a:p>
        </p:txBody>
      </p:sp>
      <p:sp>
        <p:nvSpPr>
          <p:cNvPr id="28" name="AutoShape 28"/>
          <p:cNvSpPr/>
          <p:nvPr/>
        </p:nvSpPr>
        <p:spPr>
          <a:xfrm flipH="false" flipV="false" rot="0">
            <a:off x="8344939" y="5728395"/>
            <a:ext cx="3167758" cy="9525"/>
          </a:xfrm>
          <a:prstGeom prst="line">
            <a:avLst/>
          </a:prstGeom>
          <a:ln w="9525">
            <a:solidFill>
              <a:srgbClr val="C5CDD6">
                <a:alpha val="100000"/>
              </a:srgbClr>
            </a:solidFill>
            <a:prstDash val="solid"/>
            <a:headEnd type="none"/>
            <a:tailEnd type="none"/>
          </a:ln>
        </p:spPr>
      </p:sp>
      <p:sp>
        <p:nvSpPr>
          <p:cNvPr id="29" name="TextBox 29"/>
          <p:cNvSpPr txBox="true"/>
          <p:nvPr/>
        </p:nvSpPr>
        <p:spPr>
          <a:xfrm flipH="false" flipV="false" rot="0">
            <a:off x="8344939" y="5842695"/>
            <a:ext cx="3167758" cy="285750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false" i="false" lang="en-US" strike="noStrike" sz="1900">
                <a:ln/>
                <a:solidFill>
                  <a:srgbClr val="5B8CB8">
                    <a:alpha val="100000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i18n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false" flipV="false" rot="0">
            <a:off x="0" y="0"/>
            <a:ext cx="12188952" cy="6858000"/>
          </a:xfrm>
          <a:prstGeom prst="rect">
            <a:avLst/>
          </a:prstGeom>
          <a:solidFill>
            <a:srgbClr val="F1F3F5">
              <a:alpha val="100000"/>
            </a:srgbClr>
          </a:solidFill>
          <a:ln>
            <a:headEnd type="none"/>
            <a:tailEnd type="none"/>
          </a:ln>
        </p:spPr>
      </p:sp>
      <p:sp>
        <p:nvSpPr>
          <p:cNvPr id="3" name="AutoShape 3"/>
          <p:cNvSpPr/>
          <p:nvPr/>
        </p:nvSpPr>
        <p:spPr>
          <a:xfrm flipH="false" flipV="false" rot="0">
            <a:off x="457086" y="476250"/>
            <a:ext cx="11274781" cy="133350"/>
          </a:xfrm>
          <a:prstGeom prst="rect">
            <a:avLst/>
          </a:prstGeom>
          <a:ln>
            <a:headEnd type="none"/>
            <a:tailEnd type="none"/>
          </a:ln>
        </p:spPr>
      </p:sp>
      <p:sp>
        <p:nvSpPr>
          <p:cNvPr id="4" name="TextBox 4"/>
          <p:cNvSpPr txBox="true"/>
          <p:nvPr/>
        </p:nvSpPr>
        <p:spPr>
          <a:xfrm flipH="false" flipV="false" rot="0">
            <a:off x="5041786" y="2603500"/>
            <a:ext cx="6690081" cy="1638300"/>
          </a:xfrm>
          <a:prstGeom prst="rect">
            <a:avLst/>
          </a:prstGeom>
          <a:ln>
            <a:headEnd type="none"/>
            <a:tailEnd type="none"/>
          </a:ln>
        </p:spPr>
        <p:txBody>
          <a:bodyPr anchor="t" anchorCtr="false" bIns="0" lIns="0" rIns="0" rtlCol="false" tIns="0" vert="horz" wrap="none"/>
          <a:lstStyle/>
          <a:p>
            <a:pPr algn="l">
              <a:defRPr/>
            </a:pPr>
            <a:r>
              <a:rPr b="true" i="false" lang="en-US" strike="noStrike" sz="3000">
                <a:solidFill>
                  <a:srgbClr val="0A1F3D">
                    <a:alpha val="100000"/>
                  </a:srgbClr>
                </a:solidFill>
                <a:latin typeface="Alibaba PuHuiTi 3.0 55 Regular"/>
                <a:ea typeface="Alibaba PuHuiTi 3.0 55 Regular"/>
                <a:cs typeface="Alibaba PuHuiTi 3.0 55 Regular"/>
              </a:rPr>
              <a:t>感谢倾听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 flipH="false" flipV="false" rot="0">
            <a:off x="457086" y="1314450"/>
            <a:ext cx="9522" cy="324743"/>
          </a:xfrm>
          <a:prstGeom prst="line">
            <a:avLst/>
          </a:prstGeom>
          <a:ln w="9525">
            <a:solidFill>
              <a:srgbClr val="5B8CB8">
                <a:alpha val="78039"/>
              </a:srgbClr>
            </a:solidFill>
            <a:prstDash val="solid"/>
            <a:headEnd type="none"/>
            <a:tailEnd type="none"/>
          </a:ln>
        </p:spPr>
      </p:sp>
      <p:sp>
        <p:nvSpPr>
          <p:cNvPr id="6" name="AutoShape 6"/>
          <p:cNvSpPr/>
          <p:nvPr/>
        </p:nvSpPr>
        <p:spPr>
          <a:xfrm flipH="false" flipV="false" rot="0">
            <a:off x="580880" y="1352550"/>
            <a:ext cx="11150986" cy="238125"/>
          </a:xfrm>
          <a:prstGeom prst="rect">
            <a:avLst/>
          </a:prstGeom>
          <a:ln>
            <a:headEnd type="none"/>
            <a:tailEnd type="none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Microsoft YaHei"/>
        <a:cs typeface="Microsoft YaHei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Microsoft YaHei"/>
        <a:cs typeface="Microsoft YaHei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Microsoft YaHei"/>
        <a:cs typeface="Microsoft YaHei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Microsoft YaHei"/>
        <a:cs typeface="Microsoft YaHei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